
<file path=[Content_Types].xml><?xml version="1.0" encoding="utf-8"?>
<Types xmlns="http://schemas.openxmlformats.org/package/2006/content-types">
  <Default ContentType="application/x-fontdata" Extension="fntdata"/>
  <Default ContentType="image/jpeg" Extension="jpg"/>
  <Default ContentType="image/png" Extension="png"/>
  <Default ContentType="application/vnd.openxmlformats-package.relationships+xml" Extension="rels"/>
  <Default ContentType="application/xml" Extension="xml"/>
  <Override ContentType="application/vnd.openxmlformats-officedocument.presentationml.notesMaster+xml" PartName="/ppt/notesMasters/notesMaster1.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3.xml"/>
  <Override ContentType="application/vnd.openxmlformats-officedocument.presentationml.slideLayout+xml" PartName="/ppt/slideLayouts/slideLayout14.xml"/>
  <Override ContentType="application/vnd.openxmlformats-officedocument.presentationml.slideLayout+xml" PartName="/ppt/slideLayouts/slideLayout15.xml"/>
  <Override ContentType="application/vnd.openxmlformats-officedocument.presentationml.slideLayout+xml" PartName="/ppt/slideLayouts/slideLayout16.xml"/>
  <Override ContentType="application/vnd.openxmlformats-officedocument.presentationml.slideLayout+xml" PartName="/ppt/slideLayouts/slideLayout17.xml"/>
  <Override ContentType="application/vnd.openxmlformats-officedocument.presentationml.slideLayout+xml" PartName="/ppt/slideLayouts/slideLayout18.xml"/>
  <Override ContentType="application/vnd.openxmlformats-officedocument.presentationml.slideLayout+xml" PartName="/ppt/slideLayouts/slideLayout19.xml"/>
  <Override ContentType="application/vnd.openxmlformats-officedocument.presentationml.slideLayout+xml" PartName="/ppt/slideLayouts/slideLayout20.xml"/>
  <Override ContentType="application/vnd.openxmlformats-officedocument.presentationml.slideLayout+xml" PartName="/ppt/slideLayouts/slideLayout21.xml"/>
  <Override ContentType="application/vnd.openxmlformats-officedocument.presentationml.slideLayout+xml" PartName="/ppt/slideLayouts/slideLayout22.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Master+xml" PartName="/ppt/slideMasters/slideMaster2.xml"/>
  <Override ContentType="application/vnd.openxmlformats-officedocument.presentationml.viewProps+xml" PartName="/ppt/view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aleway"/>
      <p:regular r:id="rId19"/>
      <p:bold r:id="rId20"/>
      <p:italic r:id="rId21"/>
      <p:boldItalic r:id="rId22"/>
    </p:embeddedFont>
    <p:embeddedFont>
      <p:font typeface="Raleway ExtraBold"/>
      <p:bold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RalewayExtraBold-boldItalic.fntdata"/><Relationship Id="rId23" Type="http://schemas.openxmlformats.org/officeDocument/2006/relationships/font" Target="fonts/RalewayExtra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aleway-regular.fntdata"/><Relationship Id="rId18" Type="http://schemas.openxmlformats.org/officeDocument/2006/relationships/slide" Target="slides/slide12.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3cfcf9703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cfcf9703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3cfcf97030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cfcf97030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3cfcf97030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cfcf97030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3cfcf97030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cfcf97030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3cfcf97030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cfcf97030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3cfcf97030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cfcf97030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3cfcf97030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cfcf97030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3cfcf97030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cfcf97030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3cfcf97030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cfcf97030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3cfcf97030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cfcf97030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3cfcf97030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cfcf97030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3cfcf97030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cfcf97030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5" name="Shape 55"/>
        <p:cNvGrpSpPr/>
        <p:nvPr/>
      </p:nvGrpSpPr>
      <p:grpSpPr>
        <a:xfrm>
          <a:off x="0" y="0"/>
          <a:ext cx="0" cy="0"/>
          <a:chOff x="0" y="0"/>
          <a:chExt cx="0" cy="0"/>
        </a:xfrm>
      </p:grpSpPr>
      <p:sp>
        <p:nvSpPr>
          <p:cNvPr id="56" name="Google Shape;56;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7" name="Google Shape;57;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9" name="Shape 59"/>
        <p:cNvGrpSpPr/>
        <p:nvPr/>
      </p:nvGrpSpPr>
      <p:grpSpPr>
        <a:xfrm>
          <a:off x="0" y="0"/>
          <a:ext cx="0" cy="0"/>
          <a:chOff x="0" y="0"/>
          <a:chExt cx="0" cy="0"/>
        </a:xfrm>
      </p:grpSpPr>
      <p:sp>
        <p:nvSpPr>
          <p:cNvPr id="60" name="Google Shape;60;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1" name="Google Shape;6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2" name="Shape 62"/>
        <p:cNvGrpSpPr/>
        <p:nvPr/>
      </p:nvGrpSpPr>
      <p:grpSpPr>
        <a:xfrm>
          <a:off x="0" y="0"/>
          <a:ext cx="0" cy="0"/>
          <a:chOff x="0" y="0"/>
          <a:chExt cx="0" cy="0"/>
        </a:xfrm>
      </p:grpSpPr>
      <p:sp>
        <p:nvSpPr>
          <p:cNvPr id="63" name="Google Shape;6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 name="Google Shape;64;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5" name="Google Shape;65;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6" name="Shape 66"/>
        <p:cNvGrpSpPr/>
        <p:nvPr/>
      </p:nvGrpSpPr>
      <p:grpSpPr>
        <a:xfrm>
          <a:off x="0" y="0"/>
          <a:ext cx="0" cy="0"/>
          <a:chOff x="0" y="0"/>
          <a:chExt cx="0" cy="0"/>
        </a:xfrm>
      </p:grpSpPr>
      <p:sp>
        <p:nvSpPr>
          <p:cNvPr id="67" name="Google Shape;6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 name="Google Shape;68;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0" name="Google Shape;7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1" name="Shape 71"/>
        <p:cNvGrpSpPr/>
        <p:nvPr/>
      </p:nvGrpSpPr>
      <p:grpSpPr>
        <a:xfrm>
          <a:off x="0" y="0"/>
          <a:ext cx="0" cy="0"/>
          <a:chOff x="0" y="0"/>
          <a:chExt cx="0" cy="0"/>
        </a:xfrm>
      </p:grpSpPr>
      <p:sp>
        <p:nvSpPr>
          <p:cNvPr id="72" name="Google Shape;7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 name="Google Shape;73;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4" name="Shape 74"/>
        <p:cNvGrpSpPr/>
        <p:nvPr/>
      </p:nvGrpSpPr>
      <p:grpSpPr>
        <a:xfrm>
          <a:off x="0" y="0"/>
          <a:ext cx="0" cy="0"/>
          <a:chOff x="0" y="0"/>
          <a:chExt cx="0" cy="0"/>
        </a:xfrm>
      </p:grpSpPr>
      <p:sp>
        <p:nvSpPr>
          <p:cNvPr id="75" name="Google Shape;75;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6" name="Google Shape;76;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7" name="Google Shape;77;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8" name="Shape 78"/>
        <p:cNvGrpSpPr/>
        <p:nvPr/>
      </p:nvGrpSpPr>
      <p:grpSpPr>
        <a:xfrm>
          <a:off x="0" y="0"/>
          <a:ext cx="0" cy="0"/>
          <a:chOff x="0" y="0"/>
          <a:chExt cx="0" cy="0"/>
        </a:xfrm>
      </p:grpSpPr>
      <p:sp>
        <p:nvSpPr>
          <p:cNvPr id="79" name="Google Shape;79;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0" name="Google Shape;80;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1" name="Shape 81"/>
        <p:cNvGrpSpPr/>
        <p:nvPr/>
      </p:nvGrpSpPr>
      <p:grpSpPr>
        <a:xfrm>
          <a:off x="0" y="0"/>
          <a:ext cx="0" cy="0"/>
          <a:chOff x="0" y="0"/>
          <a:chExt cx="0" cy="0"/>
        </a:xfrm>
      </p:grpSpPr>
      <p:sp>
        <p:nvSpPr>
          <p:cNvPr id="82" name="Google Shape;82;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4" name="Google Shape;84;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5" name="Google Shape;85;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6" name="Google Shape;86;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7" name="Shape 87"/>
        <p:cNvGrpSpPr/>
        <p:nvPr/>
      </p:nvGrpSpPr>
      <p:grpSpPr>
        <a:xfrm>
          <a:off x="0" y="0"/>
          <a:ext cx="0" cy="0"/>
          <a:chOff x="0" y="0"/>
          <a:chExt cx="0" cy="0"/>
        </a:xfrm>
      </p:grpSpPr>
      <p:sp>
        <p:nvSpPr>
          <p:cNvPr id="88" name="Google Shape;88;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9" name="Google Shape;8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0" name="Shape 90"/>
        <p:cNvGrpSpPr/>
        <p:nvPr/>
      </p:nvGrpSpPr>
      <p:grpSpPr>
        <a:xfrm>
          <a:off x="0" y="0"/>
          <a:ext cx="0" cy="0"/>
          <a:chOff x="0" y="0"/>
          <a:chExt cx="0" cy="0"/>
        </a:xfrm>
      </p:grpSpPr>
      <p:sp>
        <p:nvSpPr>
          <p:cNvPr id="91" name="Google Shape;91;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2" name="Google Shape;92;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3" name="Google Shape;93;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4" name="Shape 94"/>
        <p:cNvGrpSpPr/>
        <p:nvPr/>
      </p:nvGrpSpPr>
      <p:grpSpPr>
        <a:xfrm>
          <a:off x="0" y="0"/>
          <a:ext cx="0" cy="0"/>
          <a:chOff x="0" y="0"/>
          <a:chExt cx="0" cy="0"/>
        </a:xfrm>
      </p:grpSpPr>
      <p:sp>
        <p:nvSpPr>
          <p:cNvPr id="95" name="Google Shape;95;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pic>
        <p:nvPicPr>
          <p:cNvPr id="9" name="Google Shape;9;p1"/>
          <p:cNvPicPr preferRelativeResize="0"/>
          <p:nvPr/>
        </p:nvPicPr>
        <p:blipFill rotWithShape="1">
          <a:blip r:embed="rId1">
            <a:alphaModFix amt="31000"/>
          </a:blip>
          <a:srcRect b="5602" l="0" r="0" t="5602"/>
          <a:stretch/>
        </p:blipFill>
        <p:spPr>
          <a:xfrm>
            <a:off x="-131200" y="0"/>
            <a:ext cx="9495874" cy="526987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1" name="Shape 51"/>
        <p:cNvGrpSpPr/>
        <p:nvPr/>
      </p:nvGrpSpPr>
      <p:grpSpPr>
        <a:xfrm>
          <a:off x="0" y="0"/>
          <a:ext cx="0" cy="0"/>
          <a:chOff x="0" y="0"/>
          <a:chExt cx="0" cy="0"/>
        </a:xfrm>
      </p:grpSpPr>
      <p:sp>
        <p:nvSpPr>
          <p:cNvPr id="52" name="Google Shape;52;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3" name="Google Shape;53;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4" name="Google Shape;54;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25"/>
          <p:cNvSpPr txBox="1"/>
          <p:nvPr/>
        </p:nvSpPr>
        <p:spPr>
          <a:xfrm>
            <a:off x="1876975" y="3986100"/>
            <a:ext cx="7487700" cy="1157400"/>
          </a:xfrm>
          <a:prstGeom prst="rect">
            <a:avLst/>
          </a:prstGeom>
          <a:solidFill>
            <a:srgbClr val="FFFFFF"/>
          </a:solidFill>
          <a:ln>
            <a:noFill/>
          </a:ln>
          <a:effectLst>
            <a:outerShdw blurRad="57150" rotWithShape="0" algn="bl" dir="5400000" dist="19050">
              <a:srgbClr val="000000">
                <a:alpha val="50000"/>
              </a:srgbClr>
            </a:outerShdw>
            <a:reflection blurRad="0" dir="5400000" dist="38100" endA="0" fadeDir="5400012" kx="0" rotWithShape="0" algn="bl" stPos="0" sy="-100000" ky="0"/>
          </a:effectLst>
        </p:spPr>
        <p:txBody>
          <a:bodyPr anchorCtr="0" anchor="t" bIns="91425" lIns="91425" spcFirstLastPara="1" rIns="91425" wrap="square" tIns="91425">
            <a:noAutofit/>
          </a:bodyPr>
          <a:lstStyle/>
          <a:p>
            <a:pPr indent="0" lvl="0" marL="0" rtl="0" algn="ctr">
              <a:spcBef>
                <a:spcPts val="0"/>
              </a:spcBef>
              <a:spcAft>
                <a:spcPts val="0"/>
              </a:spcAft>
              <a:buNone/>
            </a:pPr>
            <a:r>
              <a:rPr lang="en-GB" sz="5600">
                <a:solidFill>
                  <a:srgbClr val="51B9A3"/>
                </a:solidFill>
                <a:latin typeface="Raleway ExtraBold"/>
                <a:ea typeface="Raleway ExtraBold"/>
                <a:cs typeface="Raleway ExtraBold"/>
                <a:sym typeface="Raleway ExtraBold"/>
              </a:rPr>
              <a:t>Crash Detection</a:t>
            </a:r>
            <a:endParaRPr sz="6000">
              <a:solidFill>
                <a:srgbClr val="A4C2F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Google Shape;168;p34"/>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69" name="Google Shape;169;p34"/>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70" name="Google Shape;170;p34"/>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latin typeface="Lato"/>
              <a:ea typeface="Lato"/>
              <a:cs typeface="Lato"/>
              <a:sym typeface="Lato"/>
            </a:endParaRPr>
          </a:p>
          <a:p>
            <a:pPr indent="0" lvl="0" marL="457200" rtl="0" algn="l">
              <a:lnSpc>
                <a:spcPct val="115000"/>
              </a:lnSpc>
              <a:spcBef>
                <a:spcPts val="1600"/>
              </a:spcBef>
              <a:spcAft>
                <a:spcPts val="0"/>
              </a:spcAft>
              <a:buNone/>
            </a:pPr>
            <a:r>
              <a:rPr lang="en-GB" sz="1800">
                <a:latin typeface="Lato"/>
                <a:ea typeface="Lato"/>
                <a:cs typeface="Lato"/>
                <a:sym typeface="Lato"/>
              </a:rPr>
              <a:t>Studied a number of papers on sequential data like text and videos. Explored approaches in action recognition.</a:t>
            </a:r>
            <a:endParaRPr sz="1800">
              <a:latin typeface="Lato"/>
              <a:ea typeface="Lato"/>
              <a:cs typeface="Lato"/>
              <a:sym typeface="Lato"/>
            </a:endParaRPr>
          </a:p>
          <a:p>
            <a:pPr indent="0" lvl="0" marL="457200" rtl="0" algn="l">
              <a:lnSpc>
                <a:spcPct val="115000"/>
              </a:lnSpc>
              <a:spcBef>
                <a:spcPts val="1600"/>
              </a:spcBef>
              <a:spcAft>
                <a:spcPts val="0"/>
              </a:spcAft>
              <a:buNone/>
            </a:pPr>
            <a:r>
              <a:t/>
            </a:r>
            <a:endParaRPr sz="1800">
              <a:latin typeface="Lato"/>
              <a:ea typeface="Lato"/>
              <a:cs typeface="Lato"/>
              <a:sym typeface="Lato"/>
            </a:endParaRPr>
          </a:p>
          <a:p>
            <a:pPr indent="0" lvl="0" marL="457200" marR="0" rtl="0" algn="l">
              <a:lnSpc>
                <a:spcPct val="115000"/>
              </a:lnSpc>
              <a:spcBef>
                <a:spcPts val="1600"/>
              </a:spcBef>
              <a:spcAft>
                <a:spcPts val="1600"/>
              </a:spcAft>
              <a:buNone/>
            </a:pPr>
            <a:r>
              <a:t/>
            </a:r>
            <a:endParaRPr>
              <a:solidFill>
                <a:srgbClr val="000000"/>
              </a:solidFill>
              <a:latin typeface="Lato"/>
              <a:ea typeface="Lato"/>
              <a:cs typeface="Lato"/>
              <a:sym typeface="Lato"/>
            </a:endParaRPr>
          </a:p>
        </p:txBody>
      </p:sp>
      <p:sp>
        <p:nvSpPr>
          <p:cNvPr id="171" name="Google Shape;171;p34"/>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Exploring models for sequential data</a:t>
            </a:r>
            <a:endParaRPr b="1" sz="3000">
              <a:solidFill>
                <a:srgbClr val="51B9A3"/>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pic>
        <p:nvPicPr>
          <p:cNvPr id="176" name="Google Shape;176;p35"/>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77" name="Google Shape;177;p35"/>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78" name="Google Shape;178;p35"/>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Implemented already existing models on video classification and accident anticipation.</a:t>
            </a:r>
            <a:endParaRPr sz="1800">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Experimented with on the dataset we collected</a:t>
            </a:r>
            <a:endParaRPr sz="1800">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Drew useful conclusions on how to approach the problem and the robustness of the dataset collected.</a:t>
            </a:r>
            <a:endParaRPr sz="1800">
              <a:latin typeface="Lato"/>
              <a:ea typeface="Lato"/>
              <a:cs typeface="Lato"/>
              <a:sym typeface="Lato"/>
            </a:endParaRPr>
          </a:p>
          <a:p>
            <a:pPr indent="0" lvl="0" marL="457200" marR="0" rtl="0" algn="l">
              <a:lnSpc>
                <a:spcPct val="115000"/>
              </a:lnSpc>
              <a:spcBef>
                <a:spcPts val="1600"/>
              </a:spcBef>
              <a:spcAft>
                <a:spcPts val="1600"/>
              </a:spcAft>
              <a:buNone/>
            </a:pPr>
            <a:r>
              <a:t/>
            </a:r>
            <a:endParaRPr>
              <a:solidFill>
                <a:srgbClr val="000000"/>
              </a:solidFill>
              <a:latin typeface="Lato"/>
              <a:ea typeface="Lato"/>
              <a:cs typeface="Lato"/>
              <a:sym typeface="Lato"/>
            </a:endParaRPr>
          </a:p>
        </p:txBody>
      </p:sp>
      <p:sp>
        <p:nvSpPr>
          <p:cNvPr id="179" name="Google Shape;179;p35"/>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Analysis of related works</a:t>
            </a:r>
            <a:endParaRPr b="1" sz="3000">
              <a:solidFill>
                <a:srgbClr val="51B9A3"/>
              </a:solidFill>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pic>
        <p:nvPicPr>
          <p:cNvPr id="184" name="Google Shape;184;p36"/>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85" name="Google Shape;185;p36"/>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86" name="Google Shape;186;p36"/>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Doubling the dataset to cover much more diverse </a:t>
            </a:r>
            <a:r>
              <a:rPr lang="en-GB" sz="1800">
                <a:latin typeface="Lato"/>
                <a:ea typeface="Lato"/>
                <a:cs typeface="Lato"/>
                <a:sym typeface="Lato"/>
              </a:rPr>
              <a:t>scenarios</a:t>
            </a:r>
            <a:r>
              <a:rPr lang="en-GB" sz="1800">
                <a:latin typeface="Lato"/>
                <a:ea typeface="Lato"/>
                <a:cs typeface="Lato"/>
                <a:sym typeface="Lato"/>
              </a:rPr>
              <a:t>.</a:t>
            </a:r>
            <a:endParaRPr sz="1800">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Experimenting much more complex models on video classification and processing like deep convnets and flow nets.</a:t>
            </a:r>
            <a:endParaRPr sz="1800">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Exploring various cloud GPU services to run the number crunching algorithms.</a:t>
            </a:r>
            <a:endParaRPr sz="1800">
              <a:latin typeface="Lato"/>
              <a:ea typeface="Lato"/>
              <a:cs typeface="Lato"/>
              <a:sym typeface="Lato"/>
            </a:endParaRPr>
          </a:p>
          <a:p>
            <a:pPr indent="0" lvl="0" marL="457200" marR="0" rtl="0" algn="l">
              <a:lnSpc>
                <a:spcPct val="115000"/>
              </a:lnSpc>
              <a:spcBef>
                <a:spcPts val="1600"/>
              </a:spcBef>
              <a:spcAft>
                <a:spcPts val="1600"/>
              </a:spcAft>
              <a:buNone/>
            </a:pPr>
            <a:r>
              <a:t/>
            </a:r>
            <a:endParaRPr>
              <a:solidFill>
                <a:srgbClr val="000000"/>
              </a:solidFill>
              <a:latin typeface="Lato"/>
              <a:ea typeface="Lato"/>
              <a:cs typeface="Lato"/>
              <a:sym typeface="Lato"/>
            </a:endParaRPr>
          </a:p>
        </p:txBody>
      </p:sp>
      <p:sp>
        <p:nvSpPr>
          <p:cNvPr id="187" name="Google Shape;187;p36"/>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What’s going on now..</a:t>
            </a:r>
            <a:endParaRPr b="1" sz="3000">
              <a:solidFill>
                <a:srgbClr val="51B9A3"/>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id="105" name="Google Shape;105;p26"/>
          <p:cNvPicPr preferRelativeResize="0"/>
          <p:nvPr/>
        </p:nvPicPr>
        <p:blipFill>
          <a:blip r:embed="rId3">
            <a:alphaModFix amt="14000"/>
          </a:blip>
          <a:stretch>
            <a:fillRect/>
          </a:stretch>
        </p:blipFill>
        <p:spPr>
          <a:xfrm>
            <a:off x="-79625" y="0"/>
            <a:ext cx="9283776" cy="5802351"/>
          </a:xfrm>
          <a:prstGeom prst="rect">
            <a:avLst/>
          </a:prstGeom>
          <a:noFill/>
          <a:ln>
            <a:noFill/>
          </a:ln>
        </p:spPr>
      </p:pic>
      <p:sp>
        <p:nvSpPr>
          <p:cNvPr id="106" name="Google Shape;106;p26"/>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Problem Statement</a:t>
            </a:r>
            <a:endParaRPr b="1" sz="3000">
              <a:solidFill>
                <a:srgbClr val="51B9A3"/>
              </a:solidFill>
              <a:latin typeface="Raleway"/>
              <a:ea typeface="Raleway"/>
              <a:cs typeface="Raleway"/>
              <a:sym typeface="Raleway"/>
            </a:endParaRPr>
          </a:p>
        </p:txBody>
      </p:sp>
      <p:sp>
        <p:nvSpPr>
          <p:cNvPr id="107" name="Google Shape;107;p26"/>
          <p:cNvSpPr txBox="1"/>
          <p:nvPr/>
        </p:nvSpPr>
        <p:spPr>
          <a:xfrm>
            <a:off x="2410112" y="1367176"/>
            <a:ext cx="6321600" cy="300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2000">
                <a:latin typeface="Lato"/>
                <a:ea typeface="Lato"/>
                <a:cs typeface="Lato"/>
                <a:sym typeface="Lato"/>
              </a:rPr>
              <a:t>There is an constant increase in the number of road fatalities all around the world. Despite the abundance of video feeds collected by millions of CCTVs scanning the roads every second, it is highly challenging for a human to monitor and alert the authorities in the case of emergencies. </a:t>
            </a:r>
            <a:endParaRPr sz="2000">
              <a:latin typeface="Lato"/>
              <a:ea typeface="Lato"/>
              <a:cs typeface="Lato"/>
              <a:sym typeface="Lato"/>
            </a:endParaRPr>
          </a:p>
          <a:p>
            <a:pPr indent="0" lvl="0" marL="0" rtl="0" algn="l">
              <a:lnSpc>
                <a:spcPct val="115000"/>
              </a:lnSpc>
              <a:spcBef>
                <a:spcPts val="1600"/>
              </a:spcBef>
              <a:spcAft>
                <a:spcPts val="1600"/>
              </a:spcAft>
              <a:buNone/>
            </a:pPr>
            <a:r>
              <a:rPr lang="en-GB" sz="2000">
                <a:latin typeface="Lato"/>
                <a:ea typeface="Lato"/>
                <a:cs typeface="Lato"/>
                <a:sym typeface="Lato"/>
              </a:rPr>
              <a:t>Our aim is to uses the present resources and harness the power of Deep Learning to model an AI to detect accidents in video streams. </a:t>
            </a:r>
            <a:endParaRPr sz="2000">
              <a:solidFill>
                <a:srgbClr val="000000"/>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id="112" name="Google Shape;112;p27"/>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13" name="Google Shape;113;p27"/>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14" name="Google Shape;114;p27"/>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Lato"/>
              <a:buAutoNum type="arabicPeriod"/>
            </a:pPr>
            <a:r>
              <a:rPr b="1" i="1" lang="en-GB" sz="1800">
                <a:latin typeface="Lato"/>
                <a:ea typeface="Lato"/>
                <a:cs typeface="Lato"/>
                <a:sym typeface="Lato"/>
              </a:rPr>
              <a:t>DATA</a:t>
            </a:r>
            <a:r>
              <a:rPr i="1" lang="en-GB" sz="1800">
                <a:latin typeface="Lato"/>
                <a:ea typeface="Lato"/>
                <a:cs typeface="Lato"/>
                <a:sym typeface="Lato"/>
              </a:rPr>
              <a:t> </a:t>
            </a:r>
            <a:r>
              <a:rPr lang="en-GB" sz="1800">
                <a:latin typeface="Lato"/>
                <a:ea typeface="Lato"/>
                <a:cs typeface="Lato"/>
                <a:sym typeface="Lato"/>
              </a:rPr>
              <a:t>- </a:t>
            </a:r>
            <a:r>
              <a:rPr lang="en-GB" sz="1800">
                <a:latin typeface="Lato"/>
                <a:ea typeface="Lato"/>
                <a:cs typeface="Lato"/>
                <a:sym typeface="Lato"/>
              </a:rPr>
              <a:t>Data hungry DL models require a lot of data in order to give us proper insites. There is a huge deficit in video and sequential data in the field. And rarely captured accidents are very hard to come by.</a:t>
            </a:r>
            <a:endParaRPr sz="1800">
              <a:solidFill>
                <a:srgbClr val="000000"/>
              </a:solidFill>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b="1" i="1" lang="en-GB" sz="1800">
                <a:latin typeface="Lato"/>
                <a:ea typeface="Lato"/>
                <a:cs typeface="Lato"/>
                <a:sym typeface="Lato"/>
              </a:rPr>
              <a:t>Model </a:t>
            </a:r>
            <a:r>
              <a:rPr lang="en-GB" sz="1800">
                <a:latin typeface="Lato"/>
                <a:ea typeface="Lato"/>
                <a:cs typeface="Lato"/>
                <a:sym typeface="Lato"/>
              </a:rPr>
              <a:t>- We need to build a model which not only understands what is in an video but also how it varies over frames. </a:t>
            </a:r>
            <a:endParaRPr sz="1800">
              <a:solidFill>
                <a:srgbClr val="000000"/>
              </a:solidFill>
              <a:latin typeface="Lato"/>
              <a:ea typeface="Lato"/>
              <a:cs typeface="Lato"/>
              <a:sym typeface="Lato"/>
            </a:endParaRPr>
          </a:p>
          <a:p>
            <a:pPr indent="0" lvl="0" marL="457200" marR="0" rtl="0" algn="l">
              <a:lnSpc>
                <a:spcPct val="115000"/>
              </a:lnSpc>
              <a:spcBef>
                <a:spcPts val="1600"/>
              </a:spcBef>
              <a:spcAft>
                <a:spcPts val="1600"/>
              </a:spcAft>
              <a:buNone/>
            </a:pPr>
            <a:r>
              <a:t/>
            </a:r>
            <a:endParaRPr>
              <a:solidFill>
                <a:srgbClr val="000000"/>
              </a:solidFill>
              <a:latin typeface="Lato"/>
              <a:ea typeface="Lato"/>
              <a:cs typeface="Lato"/>
              <a:sym typeface="Lato"/>
            </a:endParaRPr>
          </a:p>
        </p:txBody>
      </p:sp>
      <p:sp>
        <p:nvSpPr>
          <p:cNvPr id="115" name="Google Shape;115;p27"/>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Challenges</a:t>
            </a:r>
            <a:r>
              <a:rPr b="1" lang="en-GB" sz="3000">
                <a:solidFill>
                  <a:srgbClr val="51B9A3"/>
                </a:solidFill>
                <a:latin typeface="Raleway"/>
                <a:ea typeface="Raleway"/>
                <a:cs typeface="Raleway"/>
                <a:sym typeface="Raleway"/>
              </a:rPr>
              <a:t> to </a:t>
            </a:r>
            <a:r>
              <a:rPr b="1" lang="en-GB" sz="3000">
                <a:solidFill>
                  <a:srgbClr val="51B9A3"/>
                </a:solidFill>
                <a:latin typeface="Raleway"/>
                <a:ea typeface="Raleway"/>
                <a:cs typeface="Raleway"/>
                <a:sym typeface="Raleway"/>
              </a:rPr>
              <a:t>overcome</a:t>
            </a:r>
            <a:endParaRPr b="1" sz="3000">
              <a:solidFill>
                <a:srgbClr val="51B9A3"/>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pic>
        <p:nvPicPr>
          <p:cNvPr id="120" name="Google Shape;120;p28"/>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21" name="Google Shape;121;p28"/>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22" name="Google Shape;122;p28"/>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Invested a lot of time digging for CCTV footages and was able to get hands on quality feeds. Unfortunately, accidents were barely discovered in them.</a:t>
            </a:r>
            <a:endParaRPr sz="1800">
              <a:solidFill>
                <a:srgbClr val="000000"/>
              </a:solidFill>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Finding an alternative means we decided to go with dashcam videos. As drivers from countries like Taiwan, Russia are increasingly using dash cams as a proof for insurance companies, we were able to find few on the web.</a:t>
            </a:r>
            <a:endParaRPr sz="1800">
              <a:solidFill>
                <a:srgbClr val="000000"/>
              </a:solidFill>
              <a:latin typeface="Lato"/>
              <a:ea typeface="Lato"/>
              <a:cs typeface="Lato"/>
              <a:sym typeface="Lato"/>
            </a:endParaRPr>
          </a:p>
          <a:p>
            <a:pPr indent="0" lvl="0" marL="457200" marR="0" rtl="0" algn="l">
              <a:lnSpc>
                <a:spcPct val="115000"/>
              </a:lnSpc>
              <a:spcBef>
                <a:spcPts val="1600"/>
              </a:spcBef>
              <a:spcAft>
                <a:spcPts val="1600"/>
              </a:spcAft>
              <a:buNone/>
            </a:pPr>
            <a:r>
              <a:t/>
            </a:r>
            <a:endParaRPr>
              <a:solidFill>
                <a:srgbClr val="000000"/>
              </a:solidFill>
              <a:latin typeface="Lato"/>
              <a:ea typeface="Lato"/>
              <a:cs typeface="Lato"/>
              <a:sym typeface="Lato"/>
            </a:endParaRPr>
          </a:p>
        </p:txBody>
      </p:sp>
      <p:sp>
        <p:nvSpPr>
          <p:cNvPr id="123" name="Google Shape;123;p28"/>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Dealing with the data problem</a:t>
            </a:r>
            <a:endParaRPr b="1" sz="3000">
              <a:solidFill>
                <a:srgbClr val="51B9A3"/>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pic>
        <p:nvPicPr>
          <p:cNvPr id="128" name="Google Shape;128;p29"/>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29" name="Google Shape;129;p29"/>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30" name="Google Shape;130;p29"/>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Found many videos and made a playlist in order to avoid duplicates.</a:t>
            </a:r>
            <a:endParaRPr sz="1800">
              <a:solidFill>
                <a:srgbClr val="000000"/>
              </a:solidFill>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As they were huge videos with only seconds of frames of interest, we had to find more efficient way to scrape these clips from them. Using manual tools is a time taking process and not really practical.</a:t>
            </a:r>
            <a:endParaRPr sz="1800">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Compiled a bunch if scripts to extract the clips as efficiently as possible.</a:t>
            </a:r>
            <a:endParaRPr sz="1800">
              <a:latin typeface="Lato"/>
              <a:ea typeface="Lato"/>
              <a:cs typeface="Lato"/>
              <a:sym typeface="Lato"/>
            </a:endParaRPr>
          </a:p>
          <a:p>
            <a:pPr indent="0" lvl="0" marL="457200" marR="0" rtl="0" algn="l">
              <a:lnSpc>
                <a:spcPct val="115000"/>
              </a:lnSpc>
              <a:spcBef>
                <a:spcPts val="1600"/>
              </a:spcBef>
              <a:spcAft>
                <a:spcPts val="1600"/>
              </a:spcAft>
              <a:buNone/>
            </a:pPr>
            <a:r>
              <a:t/>
            </a:r>
            <a:endParaRPr>
              <a:solidFill>
                <a:srgbClr val="000000"/>
              </a:solidFill>
              <a:latin typeface="Lato"/>
              <a:ea typeface="Lato"/>
              <a:cs typeface="Lato"/>
              <a:sym typeface="Lato"/>
            </a:endParaRPr>
          </a:p>
        </p:txBody>
      </p:sp>
      <p:sp>
        <p:nvSpPr>
          <p:cNvPr id="131" name="Google Shape;131;p29"/>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Collecting the data</a:t>
            </a:r>
            <a:endParaRPr b="1" sz="3000">
              <a:solidFill>
                <a:srgbClr val="51B9A3"/>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pic>
        <p:nvPicPr>
          <p:cNvPr id="136" name="Google Shape;136;p30"/>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37" name="Google Shape;137;p30"/>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38" name="Google Shape;138;p30"/>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0" lvl="0" marL="457200" marR="0" rtl="0" algn="l">
              <a:lnSpc>
                <a:spcPct val="115000"/>
              </a:lnSpc>
              <a:spcBef>
                <a:spcPts val="0"/>
              </a:spcBef>
              <a:spcAft>
                <a:spcPts val="1600"/>
              </a:spcAft>
              <a:buNone/>
            </a:pPr>
            <a:r>
              <a:rPr lang="en-GB" sz="3000">
                <a:latin typeface="Lato"/>
                <a:ea typeface="Lato"/>
                <a:cs typeface="Lato"/>
                <a:sym typeface="Lato"/>
              </a:rPr>
              <a:t>Collected 200 videos containing a balanced proportions of accidents/positive and non-accident/negative videos using python scripts.</a:t>
            </a:r>
            <a:endParaRPr sz="3000">
              <a:solidFill>
                <a:srgbClr val="000000"/>
              </a:solidFill>
              <a:latin typeface="Lato"/>
              <a:ea typeface="Lato"/>
              <a:cs typeface="Lato"/>
              <a:sym typeface="Lato"/>
            </a:endParaRPr>
          </a:p>
        </p:txBody>
      </p:sp>
      <p:sp>
        <p:nvSpPr>
          <p:cNvPr id="139" name="Google Shape;139;p30"/>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MILESTONE 1</a:t>
            </a:r>
            <a:endParaRPr b="1" sz="3000">
              <a:solidFill>
                <a:srgbClr val="51B9A3"/>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pic>
        <p:nvPicPr>
          <p:cNvPr id="144" name="Google Shape;144;p31"/>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45" name="Google Shape;145;p31"/>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46" name="Google Shape;146;p31"/>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Helper functions to extract </a:t>
            </a:r>
            <a:r>
              <a:rPr b="1" i="1" lang="en-GB" sz="1800">
                <a:latin typeface="Lato"/>
                <a:ea typeface="Lato"/>
                <a:cs typeface="Lato"/>
                <a:sym typeface="Lato"/>
              </a:rPr>
              <a:t>METADATA</a:t>
            </a:r>
            <a:r>
              <a:rPr b="1" i="1" lang="en-GB" sz="1800">
                <a:latin typeface="Lato"/>
                <a:ea typeface="Lato"/>
                <a:cs typeface="Lato"/>
                <a:sym typeface="Lato"/>
              </a:rPr>
              <a:t> </a:t>
            </a:r>
            <a:r>
              <a:rPr lang="en-GB" sz="1800">
                <a:latin typeface="Lato"/>
                <a:ea typeface="Lato"/>
                <a:cs typeface="Lato"/>
                <a:sym typeface="Lato"/>
              </a:rPr>
              <a:t>to get critical information of the collected videos</a:t>
            </a:r>
            <a:endParaRPr sz="1800">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Flexible functions to preprocess the huge video data so that we pass the information to the model saving memory. </a:t>
            </a:r>
            <a:endParaRPr sz="1800">
              <a:latin typeface="Lato"/>
              <a:ea typeface="Lato"/>
              <a:cs typeface="Lato"/>
              <a:sym typeface="Lato"/>
            </a:endParaRPr>
          </a:p>
          <a:p>
            <a:pPr indent="0" lvl="0" marL="457200" marR="0" rtl="0" algn="l">
              <a:lnSpc>
                <a:spcPct val="115000"/>
              </a:lnSpc>
              <a:spcBef>
                <a:spcPts val="1600"/>
              </a:spcBef>
              <a:spcAft>
                <a:spcPts val="1600"/>
              </a:spcAft>
              <a:buNone/>
            </a:pPr>
            <a:r>
              <a:t/>
            </a:r>
            <a:endParaRPr>
              <a:solidFill>
                <a:srgbClr val="000000"/>
              </a:solidFill>
              <a:latin typeface="Lato"/>
              <a:ea typeface="Lato"/>
              <a:cs typeface="Lato"/>
              <a:sym typeface="Lato"/>
            </a:endParaRPr>
          </a:p>
        </p:txBody>
      </p:sp>
      <p:sp>
        <p:nvSpPr>
          <p:cNvPr id="147" name="Google Shape;147;p31"/>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Processing the data</a:t>
            </a:r>
            <a:endParaRPr b="1" sz="3000">
              <a:solidFill>
                <a:srgbClr val="51B9A3"/>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pic>
        <p:nvPicPr>
          <p:cNvPr id="152" name="Google Shape;152;p32"/>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53" name="Google Shape;153;p32"/>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54" name="Google Shape;154;p32"/>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Sometimes AI needs some help from  the humans. We can try to show them the cars in the videos so it can be easier to understand what to look for.</a:t>
            </a:r>
            <a:endParaRPr sz="1800">
              <a:latin typeface="Lato"/>
              <a:ea typeface="Lato"/>
              <a:cs typeface="Lato"/>
              <a:sym typeface="Lato"/>
            </a:endParaRPr>
          </a:p>
          <a:p>
            <a:pPr indent="-342900" lvl="0" marL="457200" rtl="0" algn="l">
              <a:lnSpc>
                <a:spcPct val="115000"/>
              </a:lnSpc>
              <a:spcBef>
                <a:spcPts val="0"/>
              </a:spcBef>
              <a:spcAft>
                <a:spcPts val="0"/>
              </a:spcAft>
              <a:buClr>
                <a:srgbClr val="000000"/>
              </a:buClr>
              <a:buSzPts val="1800"/>
              <a:buFont typeface="Lato"/>
              <a:buAutoNum type="arabicPeriod"/>
            </a:pPr>
            <a:r>
              <a:rPr lang="en-GB" sz="1800">
                <a:latin typeface="Lato"/>
                <a:ea typeface="Lato"/>
                <a:cs typeface="Lato"/>
                <a:sym typeface="Lato"/>
              </a:rPr>
              <a:t>Implemented state of art object detection YOLOv2 using python and fine tuned the model to detect larger number of vehicles in the frames.</a:t>
            </a:r>
            <a:endParaRPr sz="1800">
              <a:latin typeface="Lato"/>
              <a:ea typeface="Lato"/>
              <a:cs typeface="Lato"/>
              <a:sym typeface="Lato"/>
            </a:endParaRPr>
          </a:p>
          <a:p>
            <a:pPr indent="0" lvl="0" marL="457200" marR="0" rtl="0" algn="l">
              <a:lnSpc>
                <a:spcPct val="115000"/>
              </a:lnSpc>
              <a:spcBef>
                <a:spcPts val="1600"/>
              </a:spcBef>
              <a:spcAft>
                <a:spcPts val="1600"/>
              </a:spcAft>
              <a:buNone/>
            </a:pPr>
            <a:r>
              <a:t/>
            </a:r>
            <a:endParaRPr>
              <a:solidFill>
                <a:srgbClr val="000000"/>
              </a:solidFill>
              <a:latin typeface="Lato"/>
              <a:ea typeface="Lato"/>
              <a:cs typeface="Lato"/>
              <a:sym typeface="Lato"/>
            </a:endParaRPr>
          </a:p>
        </p:txBody>
      </p:sp>
      <p:sp>
        <p:nvSpPr>
          <p:cNvPr id="155" name="Google Shape;155;p32"/>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Object Detection using YOLOv2</a:t>
            </a:r>
            <a:endParaRPr b="1" sz="3000">
              <a:solidFill>
                <a:srgbClr val="51B9A3"/>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pic>
        <p:nvPicPr>
          <p:cNvPr id="160" name="Google Shape;160;p33"/>
          <p:cNvPicPr preferRelativeResize="0"/>
          <p:nvPr/>
        </p:nvPicPr>
        <p:blipFill>
          <a:blip r:embed="rId3">
            <a:alphaModFix amt="16000"/>
          </a:blip>
          <a:stretch>
            <a:fillRect/>
          </a:stretch>
        </p:blipFill>
        <p:spPr>
          <a:xfrm>
            <a:off x="-79625" y="0"/>
            <a:ext cx="9283776" cy="5802351"/>
          </a:xfrm>
          <a:prstGeom prst="rect">
            <a:avLst/>
          </a:prstGeom>
          <a:noFill/>
          <a:ln>
            <a:noFill/>
          </a:ln>
        </p:spPr>
      </p:pic>
      <p:sp>
        <p:nvSpPr>
          <p:cNvPr id="161" name="Google Shape;161;p33"/>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chemeClr val="dk1"/>
              </a:solidFill>
              <a:latin typeface="Raleway"/>
              <a:ea typeface="Raleway"/>
              <a:cs typeface="Raleway"/>
              <a:sym typeface="Raleway"/>
            </a:endParaRPr>
          </a:p>
        </p:txBody>
      </p:sp>
      <p:sp>
        <p:nvSpPr>
          <p:cNvPr id="162" name="Google Shape;162;p33"/>
          <p:cNvSpPr txBox="1"/>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p>
            <a:pPr indent="0" lvl="0" marL="457200" marR="0" rtl="0" algn="l">
              <a:lnSpc>
                <a:spcPct val="115000"/>
              </a:lnSpc>
              <a:spcBef>
                <a:spcPts val="0"/>
              </a:spcBef>
              <a:spcAft>
                <a:spcPts val="1600"/>
              </a:spcAft>
              <a:buNone/>
            </a:pPr>
            <a:r>
              <a:rPr lang="en-GB" sz="3000">
                <a:latin typeface="Lato"/>
                <a:ea typeface="Lato"/>
                <a:cs typeface="Lato"/>
                <a:sym typeface="Lato"/>
              </a:rPr>
              <a:t>State of art object detection model for video data annotation. </a:t>
            </a:r>
            <a:endParaRPr sz="3000">
              <a:solidFill>
                <a:srgbClr val="000000"/>
              </a:solidFill>
              <a:latin typeface="Lato"/>
              <a:ea typeface="Lato"/>
              <a:cs typeface="Lato"/>
              <a:sym typeface="Lato"/>
            </a:endParaRPr>
          </a:p>
        </p:txBody>
      </p:sp>
      <p:sp>
        <p:nvSpPr>
          <p:cNvPr id="163" name="Google Shape;163;p33"/>
          <p:cNvSpPr txBox="1"/>
          <p:nvPr/>
        </p:nvSpPr>
        <p:spPr>
          <a:xfrm>
            <a:off x="2400250" y="575950"/>
            <a:ext cx="6321600" cy="6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3000">
                <a:solidFill>
                  <a:srgbClr val="51B9A3"/>
                </a:solidFill>
                <a:latin typeface="Raleway"/>
                <a:ea typeface="Raleway"/>
                <a:cs typeface="Raleway"/>
                <a:sym typeface="Raleway"/>
              </a:rPr>
              <a:t>MILESTONE 2</a:t>
            </a:r>
            <a:endParaRPr b="1" sz="3000">
              <a:solidFill>
                <a:srgbClr val="51B9A3"/>
              </a:solidFill>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